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  <p:sldId id="26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CE5EF-996E-4507-BD39-CBBD260B3EA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36D69-1263-4057-852C-19A908E59E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2522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Due colonne separate per la seconda parte grafica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36D69-1263-4057-852C-19A908E59EA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206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DC0DEA-6B48-540A-0822-46340930A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64294C0-F852-C633-C537-B1E19BB0E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168369-BCD2-01A9-DBD0-D68FFFFD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31D4E-1CA6-4717-B08A-D765D582F6C2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8F89E3-04A9-C169-0943-F780B7F63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48BDF9-A843-A43E-77EE-B141F349D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712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FFD5DB-E74F-9810-A461-385B2EF6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8C1129-927C-ADC0-66D7-BD1EE7B79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A58899-6348-6A5D-0E5A-607F76D0F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2D5-78F9-4DEB-922E-E5107F0C0F7E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3DB508-FC79-93C5-3CB7-25B3C3202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8B36AD-F4E6-7C83-5541-D11EC9BA1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236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39A4F1D-04AA-2AF4-3742-29631621C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B0B8225-CE3E-02DB-8C28-3AF1A75A4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B889AC-C069-30D3-9607-760300649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3971D-8141-49C7-87AC-00A28B7892F6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0FF063-AC91-027C-14F7-17DA9A6B8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65A906-80CE-09E4-6DEE-D9614BFCC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9856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B6088F-DBF2-159D-D6C0-70A755C09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1C5B66-38BF-6ED2-A394-5E75C1EBC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9708F0-2636-7A12-FDD7-F6E466AD0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5534-CD40-4F1B-B455-601D16D9C694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9D32EF-3EB2-921E-B1CE-964F5AC1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85BDCC-9B43-5F23-83EF-65750542C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26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F40332-7142-A065-BDBD-75BC68321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C2EE91-62BE-0584-4850-20B106EC7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BCE509-A2E3-1398-AB64-CC7E473CE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4391-E002-4771-9803-0C2156678E84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B8BE86-3901-1BF0-2529-EE5944F4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C1BFB7-37A0-69F2-2402-51CB3AB23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514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09614B-32D9-3969-EECD-6C8657DCF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4AC241-CFFB-07EC-65C7-3B95C030B2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3ED7A13-C33F-FDCE-E949-041F6ED4C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E30DA1-5727-4C39-47EE-D541AAE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1C5F-2A91-4759-857E-D5E3A38F5AAE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81ED6B1-C82A-E8B6-7FD1-A1DBB143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EBA99DD-0996-1F88-8860-9C7072B0F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53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76036F-9F6C-9463-BAC7-266C85C1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81765C-B98A-62C9-423B-41D92E9C9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545ADB-3A27-89C1-61F6-3D57B94FC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B9209C8-8230-F66A-0660-E96D56F2CA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9AE339C-C648-A91C-7B60-FC74D43228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7EE940F-775D-055A-CF07-9EA31D6A5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31062-A830-4387-B953-0A2E475DBA56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34E6D36-FA9E-27A9-6C7B-C5ED6F474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10992B-61AF-8048-F4F0-E504A567A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12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90997-EEF7-427E-E3E5-A10FCC840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D874173-0D86-E231-A3CF-2C05C9597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6D00-1F5D-44F7-B496-4CADF1522CB2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601173-D009-F47F-0D90-104B7FC66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EEC8943-6A10-2A0F-A2D0-C1ABCA209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685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D48DF9C-95C5-A836-65F3-45B26CAF2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7884A-7202-4275-83B1-9FBB87043134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05FBE8E-A10D-E8CB-20F9-4A591B2A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0DC90F3-8791-CA83-1204-5673E96B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3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835028-3E21-A2CE-AACC-BBBFBD2D1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719B0C-A50E-CE13-15EC-453AC3E2C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1203280-BD51-D24B-5AF3-0CDFB9411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E80D68-3C7D-BC18-C707-0148C5FA3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80F55-809A-4C36-B6ED-9F5451305479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FB804C-43BF-B5CD-B108-9FF2FA964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70F019-9582-E490-692C-B9D65C6D3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088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25A6F8-F7CF-796F-6572-06A3426F0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3C6E463-DF89-0C7E-95CC-D3B553C6BC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DB4F73-1C48-10D7-7907-EEA3D4F36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0985B20-536D-8E6E-B132-674324445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4169-2FC7-49AF-846F-A972B6FF81CA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86E5E0-9916-224B-E9B9-FF4E6554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C6E0A1-4873-7BAE-FE3F-35D87A388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23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C72D62D-17EA-3BD5-0510-C3D130B02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5CB992-B848-54CD-900D-BA401284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48CC58-58B4-FAFA-9B0C-5BDD11929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0BD9F-B8A0-4639-A751-273EAB88FC26}" type="datetime2">
              <a:rPr lang="it-IT" smtClean="0"/>
              <a:t>martedì 16 giugno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F2B24C-420D-1AC9-EF60-D5F81AEE6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D01013-3ADD-CD91-F534-B2C11995B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E26A9-D030-4144-ACC4-1DEC243EB8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58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203816A9-91DF-0429-15AB-E4C721E43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4" name="Picture 10" descr="Privacy HR | Gruppo Distribuzione S.p.a.">
            <a:extLst>
              <a:ext uri="{FF2B5EF4-FFF2-40B4-BE49-F238E27FC236}">
                <a16:creationId xmlns:a16="http://schemas.microsoft.com/office/drawing/2014/main" id="{18479C59-674B-EDE3-91A7-AB4008478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090" y="5373254"/>
            <a:ext cx="2969491" cy="148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gnaposto data 9">
            <a:extLst>
              <a:ext uri="{FF2B5EF4-FFF2-40B4-BE49-F238E27FC236}">
                <a16:creationId xmlns:a16="http://schemas.microsoft.com/office/drawing/2014/main" id="{8F65151F-DB5D-76E0-8EC4-FDAE8DB89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75B50-AD08-4BD5-8472-92E508960546}" type="datetime2">
              <a:rPr lang="it-IT" b="1" smtClean="0">
                <a:solidFill>
                  <a:schemeClr val="bg1"/>
                </a:solidFill>
              </a:rPr>
              <a:t>martedì 16 giugno 2026</a:t>
            </a:fld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EED7B338-3665-4585-A281-E59BF39FF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26A9-D030-4144-ACC4-1DEC243EB8BD}" type="slidenum">
              <a:rPr lang="it-IT" smtClean="0"/>
              <a:t>1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DD395B4-8F58-EED7-F282-43C9D31C5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45" y="2571559"/>
            <a:ext cx="6301145" cy="12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8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FA75-3F3B-5420-0C01-AE6D30F94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781FBFE-B2F5-9F8A-8287-2BE154B5F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909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200F469-9174-A337-B0B9-6588D38FC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74" y="6334981"/>
            <a:ext cx="2220889" cy="502189"/>
          </a:xfrm>
          <a:prstGeom prst="rect">
            <a:avLst/>
          </a:prstGeom>
        </p:spPr>
      </p:pic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BE910E9-3B23-C790-3A7B-3AAB72982C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1291" y="6453861"/>
            <a:ext cx="2743200" cy="365125"/>
          </a:xfrm>
        </p:spPr>
        <p:txBody>
          <a:bodyPr/>
          <a:lstStyle/>
          <a:p>
            <a:fld id="{4EE0F1B9-8F30-4DB0-B7A4-77FCAB41409E}" type="datetime2">
              <a:rPr lang="it-IT" b="1" smtClean="0">
                <a:solidFill>
                  <a:schemeClr val="tx1"/>
                </a:solidFill>
              </a:rPr>
              <a:t>martedì 16 giugno 2026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D29FF52-C1E6-9A64-DFE6-ECE0946B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455" y="6453862"/>
            <a:ext cx="445654" cy="365125"/>
          </a:xfrm>
        </p:spPr>
        <p:txBody>
          <a:bodyPr/>
          <a:lstStyle/>
          <a:p>
            <a:fld id="{E11E26A9-D030-4144-ACC4-1DEC243EB8BD}" type="slidenum">
              <a:rPr lang="it-IT" b="1" smtClean="0">
                <a:solidFill>
                  <a:schemeClr val="tx1"/>
                </a:solidFill>
              </a:rPr>
              <a:t>2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9247D0-BC05-5428-8BDE-6EA31D31E5A8}"/>
              </a:ext>
            </a:extLst>
          </p:cNvPr>
          <p:cNvSpPr txBox="1"/>
          <p:nvPr/>
        </p:nvSpPr>
        <p:spPr>
          <a:xfrm>
            <a:off x="5607545" y="0"/>
            <a:ext cx="182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2060"/>
                </a:solidFill>
                <a:latin typeface="+mj-lt"/>
              </a:rPr>
              <a:t>Gen-Dic</a:t>
            </a:r>
            <a:r>
              <a:rPr lang="it-IT" sz="2400" b="1" i="1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5D2C2D5-CE22-277F-EAD0-1F13BB27C92A}"/>
              </a:ext>
            </a:extLst>
          </p:cNvPr>
          <p:cNvSpPr txBox="1"/>
          <p:nvPr/>
        </p:nvSpPr>
        <p:spPr>
          <a:xfrm>
            <a:off x="4393526" y="333649"/>
            <a:ext cx="4367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>
                <a:solidFill>
                  <a:srgbClr val="002060"/>
                </a:solidFill>
                <a:latin typeface="+mj-lt"/>
              </a:rPr>
              <a:t>Distribuzione dei contatti sul mese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2C991DF8-4C2A-E1C7-C59D-FD6295FAD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124" y="2529570"/>
            <a:ext cx="4743099" cy="318238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E1AC3E0-F2CE-C3BC-D545-90910303D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3526" y="1128963"/>
            <a:ext cx="369570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0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E30FB-2520-C269-E99B-7AC616D3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A3D6744C-C24F-E1F3-EAED-05343172B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909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0164A0E7-A97B-762B-90BD-D7C8AD0F2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074" y="6334981"/>
            <a:ext cx="2220889" cy="502189"/>
          </a:xfrm>
          <a:prstGeom prst="rect">
            <a:avLst/>
          </a:prstGeom>
        </p:spPr>
      </p:pic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64A056B-32E0-2AD9-FE29-D5F8237EA1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1291" y="6453861"/>
            <a:ext cx="2743200" cy="365125"/>
          </a:xfrm>
        </p:spPr>
        <p:txBody>
          <a:bodyPr/>
          <a:lstStyle/>
          <a:p>
            <a:fld id="{4EE0F1B9-8F30-4DB0-B7A4-77FCAB41409E}" type="datetime2">
              <a:rPr lang="it-IT" b="1" smtClean="0">
                <a:solidFill>
                  <a:schemeClr val="tx1"/>
                </a:solidFill>
              </a:rPr>
              <a:t>martedì 16 giugno 2026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9126DD0-E10E-F624-1BA7-6DF248A4D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455" y="6453862"/>
            <a:ext cx="445654" cy="365125"/>
          </a:xfrm>
        </p:spPr>
        <p:txBody>
          <a:bodyPr/>
          <a:lstStyle/>
          <a:p>
            <a:fld id="{E11E26A9-D030-4144-ACC4-1DEC243EB8BD}" type="slidenum">
              <a:rPr lang="it-IT" b="1" smtClean="0">
                <a:solidFill>
                  <a:schemeClr val="tx1"/>
                </a:solidFill>
              </a:rPr>
              <a:t>3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6C2D270-D66B-8FC2-8052-E2B2707CE588}"/>
              </a:ext>
            </a:extLst>
          </p:cNvPr>
          <p:cNvSpPr txBox="1"/>
          <p:nvPr/>
        </p:nvSpPr>
        <p:spPr>
          <a:xfrm>
            <a:off x="5607545" y="0"/>
            <a:ext cx="182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2060"/>
                </a:solidFill>
                <a:latin typeface="+mj-lt"/>
              </a:rPr>
              <a:t>Gen-Dic</a:t>
            </a:r>
            <a:r>
              <a:rPr lang="it-IT" sz="2400" b="1" i="1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4E1B12A-D12D-3441-CC9E-B5862B8DEA35}"/>
              </a:ext>
            </a:extLst>
          </p:cNvPr>
          <p:cNvSpPr txBox="1"/>
          <p:nvPr/>
        </p:nvSpPr>
        <p:spPr>
          <a:xfrm>
            <a:off x="3677785" y="352503"/>
            <a:ext cx="5748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>
                <a:solidFill>
                  <a:srgbClr val="002060"/>
                </a:solidFill>
                <a:latin typeface="+mj-lt"/>
              </a:rPr>
              <a:t>Distribuzione Ticket chiusi al I Livello nel mese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E7335B3-E04C-50AB-F175-55808882D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832" y="2953299"/>
            <a:ext cx="9547163" cy="298120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AB5494F-0FD7-9073-6B1A-4441086D84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6345" y="2550744"/>
            <a:ext cx="628650" cy="28575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26B99FE-0321-61D8-26E5-19C9C94D7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0715" y="1166671"/>
            <a:ext cx="53625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55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B1F90-0A7D-66E0-259C-4D79B711D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8260EEE-01D3-8442-1D6F-4A8A5FF82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3527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27F9ACA-4D1B-6FB3-3217-981F2A57A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74" y="6334981"/>
            <a:ext cx="2220889" cy="502189"/>
          </a:xfrm>
          <a:prstGeom prst="rect">
            <a:avLst/>
          </a:prstGeom>
        </p:spPr>
      </p:pic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6EB21E9-89C4-1EE2-AF6F-F028120DA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1291" y="6453861"/>
            <a:ext cx="2743200" cy="365125"/>
          </a:xfrm>
        </p:spPr>
        <p:txBody>
          <a:bodyPr/>
          <a:lstStyle/>
          <a:p>
            <a:fld id="{4EE0F1B9-8F30-4DB0-B7A4-77FCAB41409E}" type="datetime2">
              <a:rPr lang="it-IT" b="1" smtClean="0">
                <a:solidFill>
                  <a:schemeClr val="tx1"/>
                </a:solidFill>
              </a:rPr>
              <a:t>martedì 16 giugno 2026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037B17D-064E-8D65-DF9E-DDA4AEA5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455" y="6453862"/>
            <a:ext cx="445654" cy="365125"/>
          </a:xfrm>
        </p:spPr>
        <p:txBody>
          <a:bodyPr/>
          <a:lstStyle/>
          <a:p>
            <a:fld id="{E11E26A9-D030-4144-ACC4-1DEC243EB8BD}" type="slidenum">
              <a:rPr lang="it-IT" b="1" smtClean="0">
                <a:solidFill>
                  <a:schemeClr val="tx1"/>
                </a:solidFill>
              </a:rPr>
              <a:t>4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09ABFEA-823C-8F87-09AB-A2DEFF30F758}"/>
              </a:ext>
            </a:extLst>
          </p:cNvPr>
          <p:cNvSpPr txBox="1"/>
          <p:nvPr/>
        </p:nvSpPr>
        <p:spPr>
          <a:xfrm>
            <a:off x="3648101" y="352503"/>
            <a:ext cx="5102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>
                <a:solidFill>
                  <a:srgbClr val="002060"/>
                </a:solidFill>
                <a:latin typeface="+mj-lt"/>
              </a:rPr>
              <a:t>Distribuzione Ticket per attività e Canale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73C6060-F0BA-8F78-912C-3A6E0AE0CF10}"/>
              </a:ext>
            </a:extLst>
          </p:cNvPr>
          <p:cNvSpPr txBox="1"/>
          <p:nvPr/>
        </p:nvSpPr>
        <p:spPr>
          <a:xfrm>
            <a:off x="5607545" y="0"/>
            <a:ext cx="182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2060"/>
                </a:solidFill>
                <a:latin typeface="+mj-lt"/>
              </a:rPr>
              <a:t>Gen-Dic</a:t>
            </a:r>
            <a:r>
              <a:rPr lang="it-IT" sz="2400" b="1" i="1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CF7B412-B196-FFB1-91AC-5EF1D8CD8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074" y="890983"/>
            <a:ext cx="10408799" cy="544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49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1165D-483C-D31B-B778-5249AA35A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B27F8723-49AF-A5E8-53CA-7C42EE30C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02811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E64D4692-FDEC-4A6B-1C57-8EBF4C9A8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74" y="6334981"/>
            <a:ext cx="2220889" cy="502189"/>
          </a:xfrm>
          <a:prstGeom prst="rect">
            <a:avLst/>
          </a:prstGeom>
        </p:spPr>
      </p:pic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3F367C-31B4-72DF-52FA-A6784398D0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1291" y="6453861"/>
            <a:ext cx="2743200" cy="365125"/>
          </a:xfrm>
        </p:spPr>
        <p:txBody>
          <a:bodyPr/>
          <a:lstStyle/>
          <a:p>
            <a:fld id="{4EE0F1B9-8F30-4DB0-B7A4-77FCAB41409E}" type="datetime2">
              <a:rPr lang="it-IT" b="1" smtClean="0">
                <a:solidFill>
                  <a:schemeClr val="tx1"/>
                </a:solidFill>
              </a:rPr>
              <a:t>martedì 16 giugno 2026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78C1F32-6A63-F4EE-CAC9-BFDF36F85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455" y="6453862"/>
            <a:ext cx="445654" cy="365125"/>
          </a:xfrm>
        </p:spPr>
        <p:txBody>
          <a:bodyPr/>
          <a:lstStyle/>
          <a:p>
            <a:fld id="{E11E26A9-D030-4144-ACC4-1DEC243EB8BD}" type="slidenum">
              <a:rPr lang="it-IT" b="1" smtClean="0">
                <a:solidFill>
                  <a:schemeClr val="tx1"/>
                </a:solidFill>
              </a:rPr>
              <a:t>5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E08B21B-1C1D-A49E-D10A-478EED6A1B69}"/>
              </a:ext>
            </a:extLst>
          </p:cNvPr>
          <p:cNvSpPr txBox="1"/>
          <p:nvPr/>
        </p:nvSpPr>
        <p:spPr>
          <a:xfrm>
            <a:off x="4450768" y="346737"/>
            <a:ext cx="3980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>
                <a:solidFill>
                  <a:srgbClr val="002060"/>
                </a:solidFill>
                <a:latin typeface="+mj-lt"/>
              </a:rPr>
              <a:t>Distribuzione Ticket per attività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5B2BCAE-3D89-0CF6-55E6-25CCCA4FF474}"/>
              </a:ext>
            </a:extLst>
          </p:cNvPr>
          <p:cNvSpPr txBox="1"/>
          <p:nvPr/>
        </p:nvSpPr>
        <p:spPr>
          <a:xfrm>
            <a:off x="5607545" y="0"/>
            <a:ext cx="182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2060"/>
                </a:solidFill>
                <a:latin typeface="+mj-lt"/>
              </a:rPr>
              <a:t>Gen-Dic</a:t>
            </a:r>
            <a:r>
              <a:rPr lang="it-IT" sz="2400" b="1" i="1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0BA3BF7-AF16-7E2E-BB43-B73914738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29" y="724202"/>
            <a:ext cx="11645591" cy="524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81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76861-04BA-52AC-563E-BA910B51E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C2BBA310-C41D-DA22-2378-873BFBF88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909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ABE3BF7-38F1-4324-C116-8F884044C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74" y="6334981"/>
            <a:ext cx="2220889" cy="502189"/>
          </a:xfrm>
          <a:prstGeom prst="rect">
            <a:avLst/>
          </a:prstGeom>
        </p:spPr>
      </p:pic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1E5F61F-70DD-9DD3-C23A-8216BE30C5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1291" y="6453861"/>
            <a:ext cx="2743200" cy="365125"/>
          </a:xfrm>
        </p:spPr>
        <p:txBody>
          <a:bodyPr/>
          <a:lstStyle/>
          <a:p>
            <a:fld id="{4EE0F1B9-8F30-4DB0-B7A4-77FCAB41409E}" type="datetime2">
              <a:rPr lang="it-IT" b="1" smtClean="0">
                <a:solidFill>
                  <a:schemeClr val="tx1"/>
                </a:solidFill>
              </a:rPr>
              <a:t>martedì 16 giugno 2026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ADF16A8-CEC7-BF4B-F383-AF577EA5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455" y="6453862"/>
            <a:ext cx="445654" cy="365125"/>
          </a:xfrm>
        </p:spPr>
        <p:txBody>
          <a:bodyPr/>
          <a:lstStyle/>
          <a:p>
            <a:fld id="{E11E26A9-D030-4144-ACC4-1DEC243EB8BD}" type="slidenum">
              <a:rPr lang="it-IT" b="1" smtClean="0">
                <a:solidFill>
                  <a:schemeClr val="tx1"/>
                </a:solidFill>
              </a:rPr>
              <a:t>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8F1190-16BF-1327-8B31-A0C4872AC1AB}"/>
              </a:ext>
            </a:extLst>
          </p:cNvPr>
          <p:cNvSpPr txBox="1"/>
          <p:nvPr/>
        </p:nvSpPr>
        <p:spPr>
          <a:xfrm>
            <a:off x="4902673" y="337156"/>
            <a:ext cx="3188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>
                <a:solidFill>
                  <a:srgbClr val="002060"/>
                </a:solidFill>
                <a:latin typeface="+mj-lt"/>
              </a:rPr>
              <a:t>Ticket sospesi al I Livello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C209A79-75C3-3B46-3595-50892319C6DE}"/>
              </a:ext>
            </a:extLst>
          </p:cNvPr>
          <p:cNvSpPr txBox="1"/>
          <p:nvPr/>
        </p:nvSpPr>
        <p:spPr>
          <a:xfrm>
            <a:off x="5607545" y="0"/>
            <a:ext cx="182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2060"/>
                </a:solidFill>
                <a:latin typeface="+mj-lt"/>
              </a:rPr>
              <a:t>Gen-Dic</a:t>
            </a:r>
            <a:r>
              <a:rPr lang="it-IT" sz="2400" b="1" i="1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01716E-0861-82E9-7E41-6C58F143E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155" y="1232121"/>
            <a:ext cx="3038475" cy="9906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1717550-0D06-9D7B-E8FC-7021EC96E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303" y="2656021"/>
            <a:ext cx="5267401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39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CFD6C-AA57-E1DB-99E7-A22ACB05D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BA78CBE0-F777-1062-BF68-E1DEFB835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909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C426496-44CF-9A55-620A-8147D059D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74" y="6334981"/>
            <a:ext cx="2220889" cy="502189"/>
          </a:xfrm>
          <a:prstGeom prst="rect">
            <a:avLst/>
          </a:prstGeom>
        </p:spPr>
      </p:pic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336CEEC-67E0-3EE6-3E4B-28B3E0F9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1291" y="6453861"/>
            <a:ext cx="2743200" cy="365125"/>
          </a:xfrm>
        </p:spPr>
        <p:txBody>
          <a:bodyPr/>
          <a:lstStyle/>
          <a:p>
            <a:fld id="{4EE0F1B9-8F30-4DB0-B7A4-77FCAB41409E}" type="datetime2">
              <a:rPr lang="it-IT" b="1" smtClean="0">
                <a:solidFill>
                  <a:schemeClr val="tx1"/>
                </a:solidFill>
              </a:rPr>
              <a:t>martedì 16 giugno 2026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DECF38D-6A45-C618-94F9-4679A5A27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455" y="6453862"/>
            <a:ext cx="445654" cy="365125"/>
          </a:xfrm>
        </p:spPr>
        <p:txBody>
          <a:bodyPr/>
          <a:lstStyle/>
          <a:p>
            <a:fld id="{E11E26A9-D030-4144-ACC4-1DEC243EB8BD}" type="slidenum">
              <a:rPr lang="it-IT" b="1" smtClean="0">
                <a:solidFill>
                  <a:schemeClr val="tx1"/>
                </a:solidFill>
              </a:rPr>
              <a:t>7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0F848D3-E33D-F271-0F93-CF5E4E0C6FD5}"/>
              </a:ext>
            </a:extLst>
          </p:cNvPr>
          <p:cNvSpPr txBox="1"/>
          <p:nvPr/>
        </p:nvSpPr>
        <p:spPr>
          <a:xfrm>
            <a:off x="4878819" y="306267"/>
            <a:ext cx="3188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>
                <a:solidFill>
                  <a:srgbClr val="002060"/>
                </a:solidFill>
                <a:latin typeface="+mj-lt"/>
              </a:rPr>
              <a:t>Ticket sospesi al II Livello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D6DD50-7818-9CEC-300B-EE26DCC93E0F}"/>
              </a:ext>
            </a:extLst>
          </p:cNvPr>
          <p:cNvSpPr txBox="1"/>
          <p:nvPr/>
        </p:nvSpPr>
        <p:spPr>
          <a:xfrm>
            <a:off x="5607545" y="0"/>
            <a:ext cx="182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2060"/>
                </a:solidFill>
                <a:latin typeface="+mj-lt"/>
              </a:rPr>
              <a:t>Gen-Dic</a:t>
            </a:r>
            <a:r>
              <a:rPr lang="it-IT" sz="2400" b="1" i="1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4FA73B5-91B0-4C8F-CAF2-6FE52EAC3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5348" y="1303682"/>
            <a:ext cx="3695700" cy="9906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4EFEC81-2980-3AF7-1234-1FBB4AB4A9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9171" y="2899458"/>
            <a:ext cx="5182049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66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F397-DE1E-497D-B68C-9D86E0B83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58D0F9E4-0597-C8E8-9FD4-0DB15932B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55374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C0E13F4-6D13-2B60-AE41-4EB145E55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74" y="6334981"/>
            <a:ext cx="2220889" cy="502189"/>
          </a:xfrm>
          <a:prstGeom prst="rect">
            <a:avLst/>
          </a:prstGeom>
        </p:spPr>
      </p:pic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0DAFD9A-7C9F-6F37-5573-0B5984A6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1291" y="6453861"/>
            <a:ext cx="2743200" cy="365125"/>
          </a:xfrm>
        </p:spPr>
        <p:txBody>
          <a:bodyPr/>
          <a:lstStyle/>
          <a:p>
            <a:fld id="{4EE0F1B9-8F30-4DB0-B7A4-77FCAB41409E}" type="datetime2">
              <a:rPr lang="it-IT" b="1" smtClean="0">
                <a:solidFill>
                  <a:schemeClr val="tx1"/>
                </a:solidFill>
              </a:rPr>
              <a:t>martedì 16 giugno 2026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03F2FE-D8FF-DC72-4AA2-FCE6FF2C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5455" y="6453862"/>
            <a:ext cx="445654" cy="365125"/>
          </a:xfrm>
        </p:spPr>
        <p:txBody>
          <a:bodyPr/>
          <a:lstStyle/>
          <a:p>
            <a:fld id="{E11E26A9-D030-4144-ACC4-1DEC243EB8BD}" type="slidenum">
              <a:rPr lang="it-IT" b="1" smtClean="0">
                <a:solidFill>
                  <a:schemeClr val="tx1"/>
                </a:solidFill>
              </a:rPr>
              <a:t>8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68FF9AA-9E1F-EF7E-F399-8553461A96C9}"/>
              </a:ext>
            </a:extLst>
          </p:cNvPr>
          <p:cNvSpPr txBox="1"/>
          <p:nvPr/>
        </p:nvSpPr>
        <p:spPr>
          <a:xfrm>
            <a:off x="4835518" y="311548"/>
            <a:ext cx="3189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i="1" dirty="0">
                <a:solidFill>
                  <a:srgbClr val="002060"/>
                </a:solidFill>
                <a:latin typeface="+mj-lt"/>
              </a:rPr>
              <a:t>Sondaggio Caldo-Freddo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FF663BF-4953-7820-5CA8-C9EA93D9578D}"/>
              </a:ext>
            </a:extLst>
          </p:cNvPr>
          <p:cNvSpPr txBox="1"/>
          <p:nvPr/>
        </p:nvSpPr>
        <p:spPr>
          <a:xfrm>
            <a:off x="5607545" y="0"/>
            <a:ext cx="1824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2060"/>
                </a:solidFill>
                <a:latin typeface="+mj-lt"/>
              </a:rPr>
              <a:t>Gen-Dic</a:t>
            </a:r>
            <a:r>
              <a:rPr lang="it-IT" sz="2400" b="1" i="1" dirty="0">
                <a:solidFill>
                  <a:srgbClr val="002060"/>
                </a:solidFill>
                <a:latin typeface="+mj-lt"/>
              </a:rPr>
              <a:t> 2025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85441AE-FC69-87C9-7F86-C867E38E3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434" y="1893570"/>
            <a:ext cx="58864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818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74</Words>
  <Application>Microsoft Office PowerPoint</Application>
  <PresentationFormat>Widescreen</PresentationFormat>
  <Paragraphs>32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Matteo Casalino</dc:creator>
  <cp:lastModifiedBy>Emiliano Petroni</cp:lastModifiedBy>
  <cp:revision>52</cp:revision>
  <dcterms:created xsi:type="dcterms:W3CDTF">2025-01-23T09:37:19Z</dcterms:created>
  <dcterms:modified xsi:type="dcterms:W3CDTF">2026-06-16T09:12:34Z</dcterms:modified>
</cp:coreProperties>
</file>